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81" r:id="rId3"/>
    <p:sldId id="270" r:id="rId4"/>
    <p:sldId id="271" r:id="rId5"/>
    <p:sldId id="272" r:id="rId6"/>
    <p:sldId id="273" r:id="rId7"/>
    <p:sldId id="274" r:id="rId8"/>
    <p:sldId id="276" r:id="rId9"/>
    <p:sldId id="278" r:id="rId10"/>
    <p:sldId id="279" r:id="rId11"/>
    <p:sldId id="282" r:id="rId12"/>
    <p:sldId id="261" r:id="rId13"/>
    <p:sldId id="262" r:id="rId14"/>
    <p:sldId id="264" r:id="rId15"/>
    <p:sldId id="268" r:id="rId16"/>
    <p:sldId id="267" r:id="rId17"/>
    <p:sldId id="269" r:id="rId18"/>
    <p:sldId id="266" r:id="rId1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 autoAdjust="0"/>
    <p:restoredTop sz="94669" autoAdjust="0"/>
  </p:normalViewPr>
  <p:slideViewPr>
    <p:cSldViewPr showGuides="1">
      <p:cViewPr>
        <p:scale>
          <a:sx n="100" d="100"/>
          <a:sy n="100" d="100"/>
        </p:scale>
        <p:origin x="-1146" y="-1314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05.06.2014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05.06.2014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05.06.2014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05.06.2014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775CD-8FBF-47CE-8CE2-B954100DBCE9}" type="datetime1">
              <a:rPr lang="de-DE" smtClean="0"/>
              <a:t>05.06.2014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212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05.06.2014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05.06.2014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1" r:id="rId14"/>
    <p:sldLayoutId id="2147483682" r:id="rId15"/>
    <p:sldLayoutId id="2147483683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</a:t>
            </a:r>
            <a:r>
              <a:rPr lang="de-DE" sz="1400" dirty="0" err="1" smtClean="0"/>
              <a:t>Wikidata</a:t>
            </a:r>
            <a:r>
              <a:rPr lang="de-DE" sz="1400" dirty="0" smtClean="0"/>
              <a:t>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Potsdam - Einwohnerzahlen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" name="Picture 6" descr="http://upload.wikimedia.org/wikipedia/commons/thumb/a/a4/Wikipedia_svg_logo-pl.svg/500px-Wikipedia_svg_logo-p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973" y="843558"/>
            <a:ext cx="1478067" cy="16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commons/thumb/f/f0/Wikipedia-logo-de.png/490px-Wikipedia-logo-de.png?uselang=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43558"/>
            <a:ext cx="1381819" cy="16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upload.wikimedia.org/wikipedia/commons/thumb/b/b8/Wikipedia-logo-v2-da.svg/500px-Wikipedia-logo-v2-da.svg.png?uselang=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24" y="2571750"/>
            <a:ext cx="1781689" cy="204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upload.wikimedia.org/wikipedia/commons/thumb/1/1f/Wikipedia-logo-v2-ja.svg/500px-Wikipedia-logo-v2-ja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07" y="2592517"/>
            <a:ext cx="1763597" cy="20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68347" y="3707001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159.456 </a:t>
            </a:r>
            <a:r>
              <a:rPr lang="de-DE" sz="1600" dirty="0" smtClean="0"/>
              <a:t>(31.12.2012</a:t>
            </a:r>
            <a:r>
              <a:rPr lang="de-DE" sz="1600" dirty="0"/>
              <a:t>)</a:t>
            </a:r>
            <a:endParaRPr 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80184" y="1271831"/>
            <a:ext cx="3048000" cy="3078633"/>
            <a:chOff x="3180184" y="1271831"/>
            <a:chExt cx="3048000" cy="3078633"/>
          </a:xfrm>
        </p:grpSpPr>
        <p:pic>
          <p:nvPicPr>
            <p:cNvPr id="16386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184" y="1271831"/>
              <a:ext cx="3048000" cy="215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262122" y="3385324"/>
              <a:ext cx="2884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b="1" dirty="0" smtClean="0"/>
                <a:t>161.097 (31. 12. 2013)</a:t>
              </a:r>
              <a:endParaRPr lang="en-US" sz="1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27694" y="4011910"/>
              <a:ext cx="352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smtClean="0"/>
                <a:t>…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4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kann man </a:t>
            </a:r>
            <a:r>
              <a:rPr lang="de-DE" dirty="0" err="1" smtClean="0"/>
              <a:t>Wikidata</a:t>
            </a:r>
            <a:r>
              <a:rPr lang="de-DE" dirty="0" smtClean="0"/>
              <a:t> verbessern?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de-DE" dirty="0" smtClean="0"/>
              <a:t>Daten eintragen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 smtClean="0"/>
              <a:t>-&gt; Problem: Welche Eigenschaften fehlen?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 smtClean="0"/>
              <a:t>-&gt; Lösung: Vorschläge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832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 b="59296"/>
          <a:stretch/>
        </p:blipFill>
        <p:spPr>
          <a:xfrm>
            <a:off x="1132605" y="843558"/>
            <a:ext cx="6115904" cy="136226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42"/>
          <a:stretch/>
        </p:blipFill>
        <p:spPr>
          <a:xfrm>
            <a:off x="1192200" y="1706271"/>
            <a:ext cx="6173062" cy="25731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64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6" y="1779662"/>
            <a:ext cx="7886700" cy="229709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6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Potsdam - erweitern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30233" r="48077" b="-1161"/>
          <a:stretch/>
        </p:blipFill>
        <p:spPr>
          <a:xfrm>
            <a:off x="611560" y="1491630"/>
            <a:ext cx="3153951" cy="2635264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859" r="39929" b="-859"/>
          <a:stretch/>
        </p:blipFill>
        <p:spPr>
          <a:xfrm>
            <a:off x="4860032" y="1059582"/>
            <a:ext cx="3923240" cy="37724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Datenmengen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2" y="1464519"/>
            <a:ext cx="2520602" cy="3293964"/>
          </a:xfrm>
        </p:spPr>
      </p:pic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 smtClean="0"/>
              <a:t>30gb </a:t>
            </a:r>
            <a:r>
              <a:rPr lang="de-DE" dirty="0" err="1" smtClean="0"/>
              <a:t>blabla</a:t>
            </a:r>
            <a:r>
              <a:rPr lang="de-DE" dirty="0" smtClean="0"/>
              <a:t> </a:t>
            </a:r>
            <a:r>
              <a:rPr lang="de-DE" dirty="0" err="1" smtClean="0"/>
              <a:t>wahnsinn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44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Mathematischer Krams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467544" y="1744780"/>
            <a:ext cx="1459832" cy="5665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50"/>
              </a:spcAft>
              <a:buClr>
                <a:schemeClr val="bg1"/>
              </a:buClr>
              <a:buSzPct val="25000"/>
              <a:buFont typeface="Verdana" pitchFamily="34" charset="0"/>
              <a:buChar char=" 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358775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■"/>
              <a:defRPr sz="160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360363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Verdana" pitchFamily="34" charset="0"/>
              <a:buChar char="□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i="1" dirty="0" err="1" smtClean="0"/>
              <a:t>Vorhandene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Eigenschaften</a:t>
            </a:r>
            <a:endParaRPr lang="en-US" sz="1400" i="1" dirty="0" smtClean="0"/>
          </a:p>
        </p:txBody>
      </p:sp>
      <p:graphicFrame>
        <p:nvGraphicFramePr>
          <p:cNvPr id="10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125000"/>
              </p:ext>
            </p:extLst>
          </p:nvPr>
        </p:nvGraphicFramePr>
        <p:xfrm>
          <a:off x="3034124" y="1099386"/>
          <a:ext cx="4005820" cy="30603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  <a:gridCol w="400582"/>
              </a:tblGrid>
              <a:tr h="306034">
                <a:tc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1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2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3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4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5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6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/>
                        <a:t>7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…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m</a:t>
                      </a:r>
                      <a:endParaRPr lang="en-US" sz="11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1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0.2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 smtClean="0"/>
                        <a:t>0.2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0.3</a:t>
                      </a:r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2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3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4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0.5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0.1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5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6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0.8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0.9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0.1</a:t>
                      </a:r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0.4</a:t>
                      </a:r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/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7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…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n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Pfeil nach rechts 6"/>
          <p:cNvSpPr/>
          <p:nvPr/>
        </p:nvSpPr>
        <p:spPr>
          <a:xfrm>
            <a:off x="2692536" y="1452533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Pfeil nach rechts 7"/>
          <p:cNvSpPr/>
          <p:nvPr/>
        </p:nvSpPr>
        <p:spPr>
          <a:xfrm>
            <a:off x="2692536" y="2388637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Pfeil nach rechts 8"/>
          <p:cNvSpPr/>
          <p:nvPr/>
        </p:nvSpPr>
        <p:spPr>
          <a:xfrm>
            <a:off x="2692536" y="2962037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" name="Gerade Verbindung mit Pfeil 12"/>
          <p:cNvCxnSpPr/>
          <p:nvPr/>
        </p:nvCxnSpPr>
        <p:spPr>
          <a:xfrm>
            <a:off x="5671792" y="3692884"/>
            <a:ext cx="0" cy="620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47"/>
          <p:cNvCxnSpPr/>
          <p:nvPr/>
        </p:nvCxnSpPr>
        <p:spPr>
          <a:xfrm flipH="1">
            <a:off x="6860954" y="3877105"/>
            <a:ext cx="576064" cy="566853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Abgerundetes Rechteck 51"/>
          <p:cNvSpPr/>
          <p:nvPr/>
        </p:nvSpPr>
        <p:spPr>
          <a:xfrm>
            <a:off x="7148986" y="3541712"/>
            <a:ext cx="1383454" cy="48245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score</a:t>
            </a:r>
            <a:endParaRPr lang="en-US" sz="2800" dirty="0"/>
          </a:p>
        </p:txBody>
      </p:sp>
      <p:sp>
        <p:nvSpPr>
          <p:cNvPr id="20" name="Left Brace 19"/>
          <p:cNvSpPr/>
          <p:nvPr/>
        </p:nvSpPr>
        <p:spPr>
          <a:xfrm>
            <a:off x="2039420" y="1357306"/>
            <a:ext cx="536028" cy="2106123"/>
          </a:xfrm>
          <a:prstGeom prst="leftBrace">
            <a:avLst>
              <a:gd name="adj1" fmla="val 122058"/>
              <a:gd name="adj2" fmla="val 31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Left Brace 20"/>
          <p:cNvSpPr/>
          <p:nvPr/>
        </p:nvSpPr>
        <p:spPr>
          <a:xfrm rot="5400000">
            <a:off x="5001487" y="-934410"/>
            <a:ext cx="432046" cy="3555934"/>
          </a:xfrm>
          <a:prstGeom prst="leftBrace">
            <a:avLst>
              <a:gd name="adj1" fmla="val 122058"/>
              <a:gd name="adj2" fmla="val 1814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4128674" y="309797"/>
            <a:ext cx="3199302" cy="345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2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 err="1" smtClean="0">
                <a:solidFill>
                  <a:schemeClr val="tx1"/>
                </a:solidFill>
              </a:rPr>
              <a:t>Mögliche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r>
              <a:rPr lang="en-US" sz="1600" i="1" dirty="0" err="1" smtClean="0">
                <a:solidFill>
                  <a:schemeClr val="tx1"/>
                </a:solidFill>
              </a:rPr>
              <a:t>Eigenschaften</a:t>
            </a:r>
            <a:endParaRPr lang="en-US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55976" y="4312948"/>
                <a:ext cx="265405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𝑎𝑣𝑔</m:t>
                      </m:r>
                      <m:r>
                        <a:rPr lang="de-DE" b="0" i="1" smtClean="0">
                          <a:latin typeface="Cambria Math"/>
                        </a:rPr>
                        <m:t>(</m:t>
                      </m:r>
                      <m:r>
                        <a:rPr lang="de-DE" b="0" i="1" smtClean="0">
                          <a:latin typeface="Cambria Math"/>
                        </a:rPr>
                        <m:t>𝑍𝑒𝑖𝑙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312948"/>
                <a:ext cx="2654057" cy="381515"/>
              </a:xfrm>
              <a:prstGeom prst="rect">
                <a:avLst/>
              </a:prstGeom>
              <a:blipFill rotWithShape="1"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49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6" y="1563638"/>
            <a:ext cx="3891274" cy="3095724"/>
          </a:xfrm>
        </p:spPr>
      </p:pic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90% sinnvolle Vorschläge</a:t>
            </a:r>
          </a:p>
          <a:p>
            <a:endParaRPr lang="de-DE" dirty="0"/>
          </a:p>
          <a:p>
            <a:r>
              <a:rPr lang="de-DE" dirty="0" smtClean="0"/>
              <a:t>12345 neue Statements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2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88973"/>
            <a:ext cx="3378630" cy="239038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21" y="1185679"/>
            <a:ext cx="2088232" cy="31969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8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 err="1" smtClean="0">
                <a:solidFill>
                  <a:schemeClr val="bg1"/>
                </a:solidFill>
              </a:rPr>
              <a:t>Englis</a:t>
            </a:r>
            <a:r>
              <a:rPr lang="de-DE" sz="2700" dirty="0" smtClean="0">
                <a:solidFill>
                  <a:schemeClr val="bg1"/>
                </a:solidFill>
              </a:rPr>
              <a:t>c</a:t>
            </a:r>
            <a:r>
              <a:rPr sz="2700" dirty="0" smtClean="0">
                <a:solidFill>
                  <a:schemeClr val="bg1"/>
                </a:solidFill>
              </a:rPr>
              <a:t>h</a:t>
            </a:r>
            <a:endParaRPr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smtClean="0">
                <a:solidFill>
                  <a:schemeClr val="bg1"/>
                </a:solidFill>
              </a:rPr>
              <a:t>Französisch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 err="1" smtClean="0">
                <a:solidFill>
                  <a:schemeClr val="bg1"/>
                </a:solidFill>
              </a:rPr>
              <a:t>Itali</a:t>
            </a:r>
            <a:r>
              <a:rPr lang="de-DE" sz="2700" dirty="0" err="1" smtClean="0">
                <a:solidFill>
                  <a:schemeClr val="bg1"/>
                </a:solidFill>
              </a:rPr>
              <a:t>enisch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smtClean="0">
                <a:solidFill>
                  <a:schemeClr val="bg1"/>
                </a:solidFill>
              </a:rPr>
              <a:t>Griechisch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smtClean="0">
                <a:solidFill>
                  <a:schemeClr val="bg1"/>
                </a:solidFill>
              </a:rPr>
              <a:t>Türkisch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701886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Shape 138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de-DE" sz="2700" dirty="0" err="1" smtClean="0">
                <a:solidFill>
                  <a:schemeClr val="bg1"/>
                </a:solidFill>
              </a:rPr>
              <a:t>Wikidata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://upload.wikimedia.org/wikipedia/commons/thumb/a/a4/Wikipedia_svg_logo-pl.svg/500px-Wikipedia_svg_logo-p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31590"/>
            <a:ext cx="1825006" cy="20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Potsdam - Einwohnerzahlen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pic>
        <p:nvPicPr>
          <p:cNvPr id="5" name="Picture 2" descr="http://upload.wikimedia.org/wikipedia/commons/thumb/f/f0/Wikipedia-logo-de.png/490px-Wikipedia-logo-de.png?uselang=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4" y="1075926"/>
            <a:ext cx="1706166" cy="208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upload.wikimedia.org/wikipedia/commons/thumb/b/b8/Wikipedia-logo-v2-da.svg/500px-Wikipedia-logo-v2-da.svg.png?uselang=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14" y="1801148"/>
            <a:ext cx="2199895" cy="252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upload.wikimedia.org/wikipedia/commons/thumb/1/1f/Wikipedia-logo-v2-ja.svg/500px-Wikipedia-logo-v2-ja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43" y="1703917"/>
            <a:ext cx="2177557" cy="249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709" y="3219822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159.456 (2012)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71965" y="4249420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154.606 (2009)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935438" y="3291830"/>
            <a:ext cx="2012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smtClean="0"/>
              <a:t>148.691 (2006)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40352" y="421864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162</Words>
  <Application>Microsoft Office PowerPoint</Application>
  <PresentationFormat>On-screen Show (16:9)</PresentationFormat>
  <Paragraphs>87</Paragraphs>
  <Slides>18</Slides>
  <Notes>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hpi_ppt_master_16_9</vt:lpstr>
      <vt:lpstr>Image</vt:lpstr>
      <vt:lpstr>Das Wissen der Welt erweitern – Big Data zum Mitmachen Unterstützung der Datenvervollständigung von Wikidata mit Assoziationsregeln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Potsdam - Einwohnerzahlen</vt:lpstr>
      <vt:lpstr>Potsdam - Einwohnerzahlen</vt:lpstr>
      <vt:lpstr>Wie kann man Wikidata verbessern?</vt:lpstr>
      <vt:lpstr>PowerPoint Presentation</vt:lpstr>
      <vt:lpstr>PowerPoint Presentation</vt:lpstr>
      <vt:lpstr>Potsdam - erweitern</vt:lpstr>
      <vt:lpstr>Datenmengen</vt:lpstr>
      <vt:lpstr>Mathematischer Krams</vt:lpstr>
      <vt:lpstr>Auswertung</vt:lpstr>
      <vt:lpstr>Macht mit auf wikidata.org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christian.dullweber</cp:lastModifiedBy>
  <cp:revision>18</cp:revision>
  <dcterms:created xsi:type="dcterms:W3CDTF">2014-05-13T08:54:39Z</dcterms:created>
  <dcterms:modified xsi:type="dcterms:W3CDTF">2014-06-05T10:40:00Z</dcterms:modified>
</cp:coreProperties>
</file>